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</p:sldIdLst>
  <p:sldSz cx="9144000" cy="5143500" type="screen16x9"/>
  <p:notesSz cx="6858000" cy="9144000"/>
  <p:embeddedFontLst>
    <p:embeddedFont>
      <p:font typeface="EB Garamond" panose="00000500000000000000" pitchFamily="2" charset="0"/>
      <p:regular r:id="rId25"/>
      <p:bold r:id="rId26"/>
      <p:italic r:id="rId27"/>
      <p:boldItalic r:id="rId28"/>
    </p:embeddedFont>
    <p:embeddedFont>
      <p:font typeface="EB Garamond ExtraBold" panose="00000900000000000000" pitchFamily="2" charset="0"/>
      <p:bold r:id="rId29"/>
      <p:boldItalic r:id="rId30"/>
    </p:embeddedFont>
    <p:embeddedFont>
      <p:font typeface="EB Garamond SemiBold" panose="00000700000000000000" pitchFamily="2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F3B29E-0FBF-4D67-8403-27CB5975FCF6}">
  <a:tblStyle styleId="{69F3B29E-0FBF-4D67-8403-27CB5975FC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4" y="312"/>
      </p:cViewPr>
      <p:guideLst>
        <p:guide orient="horz" pos="1620"/>
        <p:guide pos="288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0698be437_0_1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0698be437_0_1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f4faaf60c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ef4faaf60c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f4faaf60c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ef4faaf60c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f4faaf60c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ef4faaf60c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ef4faaf60c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ef4faaf60c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f4faaf60c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ef4faaf60c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f4faaf60c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f4faaf60c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ef4faaf60c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ef4faaf60c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ef816b1d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ef816b1d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ef816b1d0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ef816b1d0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ef816b1d0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ef816b1d0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458cb176a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458cb176a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ef816b1d0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ef816b1d0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955f9535a9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955f9535a9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9442c5a23a_4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9442c5a23a_4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458cb176a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458cb176a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458cb176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458cb176a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f4faaf60c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f4faaf60c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f4faaf60c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f4faaf60c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f4faaf60c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ef4faaf60c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f4faaf60c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ef4faaf60c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f4faaf60c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ef4faaf60c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003650" y="1549339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58025"/>
                </a:solidFill>
                <a:latin typeface="Georgia"/>
                <a:ea typeface="Georgia"/>
                <a:cs typeface="Georgia"/>
                <a:sym typeface="Georgia"/>
              </a:rPr>
              <a:t>Novice Bootcamp </a:t>
            </a:r>
            <a:endParaRPr sz="4800">
              <a:solidFill>
                <a:srgbClr val="F5802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58025"/>
                </a:solidFill>
                <a:latin typeface="Georgia"/>
                <a:ea typeface="Georgia"/>
                <a:cs typeface="Georgia"/>
                <a:sym typeface="Georgia"/>
              </a:rPr>
              <a:t>Fall 2021</a:t>
            </a:r>
            <a:endParaRPr sz="4800">
              <a:solidFill>
                <a:srgbClr val="F5802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58025"/>
                </a:solidFill>
                <a:latin typeface="Georgia"/>
                <a:ea typeface="Georgia"/>
                <a:cs typeface="Georgia"/>
                <a:sym typeface="Georgia"/>
              </a:rPr>
              <a:t>DAY 1</a:t>
            </a:r>
            <a:endParaRPr sz="4800">
              <a:solidFill>
                <a:srgbClr val="F5802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294967295"/>
          </p:nvPr>
        </p:nvSpPr>
        <p:spPr>
          <a:xfrm>
            <a:off x="2136750" y="3101914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Princeton Debate Panel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Prime Minister’s Constructive (PMC)</a:t>
            </a:r>
            <a:endParaRPr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4" name="Google Shape;264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9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7 minutes 30 seconds </a:t>
            </a:r>
            <a:r>
              <a:rPr lang="en" sz="2000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maximum</a:t>
            </a:r>
            <a:endParaRPr sz="2000"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Debate setup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Define </a:t>
            </a:r>
            <a:r>
              <a:rPr lang="en" sz="2000" i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briefly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the terms of the debate if necessary 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Stop the timer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Opposition can </a:t>
            </a:r>
            <a:r>
              <a:rPr lang="en"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briefly 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ask clarifying questions 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Restart the timer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Give 2-3 arguments for the motion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Much like tryouts!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Sample setup dialogues</a:t>
            </a:r>
            <a:endParaRPr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0" name="Google Shape;270;p44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29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This House Would Pay Reparations to African Americans</a:t>
            </a:r>
            <a:endParaRPr sz="2000">
              <a:solidFill>
                <a:srgbClr val="FFFFFF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1"/>
          </p:nvPr>
        </p:nvSpPr>
        <p:spPr>
          <a:xfrm>
            <a:off x="311700" y="1421700"/>
            <a:ext cx="42603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5802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Example 1:</a:t>
            </a:r>
            <a:endParaRPr>
              <a:solidFill>
                <a:srgbClr val="F58025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PM: </a:t>
            </a:r>
            <a:r>
              <a:rPr lang="en" sz="1500" i="1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reads case statement</a:t>
            </a:r>
            <a:r>
              <a:rPr lang="en" sz="1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. (off-time)</a:t>
            </a:r>
            <a:endParaRPr sz="15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“Any questions?”</a:t>
            </a:r>
            <a:endParaRPr sz="15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MO: “No questions.”</a:t>
            </a:r>
            <a:endParaRPr sz="13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PM: </a:t>
            </a:r>
            <a:r>
              <a:rPr lang="en" sz="1500">
                <a:solidFill>
                  <a:srgbClr val="F5802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*</a:t>
            </a:r>
            <a:r>
              <a:rPr lang="en" sz="1500" u="sng">
                <a:solidFill>
                  <a:srgbClr val="F5802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starts timer</a:t>
            </a:r>
            <a:r>
              <a:rPr lang="en" sz="1500">
                <a:solidFill>
                  <a:srgbClr val="F5802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* </a:t>
            </a:r>
            <a:r>
              <a:rPr lang="en" sz="1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“ Our first argument is…”</a:t>
            </a:r>
            <a:endParaRPr sz="15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272" name="Google Shape;272;p44"/>
          <p:cNvSpPr txBox="1">
            <a:spLocks noGrp="1"/>
          </p:cNvSpPr>
          <p:nvPr>
            <p:ph type="body" idx="1"/>
          </p:nvPr>
        </p:nvSpPr>
        <p:spPr>
          <a:xfrm>
            <a:off x="4572000" y="1421700"/>
            <a:ext cx="42603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5802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Example 2:</a:t>
            </a:r>
            <a:endParaRPr>
              <a:solidFill>
                <a:srgbClr val="F58025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PM: </a:t>
            </a:r>
            <a:r>
              <a:rPr lang="en" sz="1500" i="1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reads case statement</a:t>
            </a:r>
            <a:r>
              <a:rPr lang="en" sz="1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. (off-time)</a:t>
            </a:r>
            <a:endParaRPr sz="15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“Any questions?”</a:t>
            </a:r>
            <a:endParaRPr sz="15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LO: “What form are these reparations going to take?”</a:t>
            </a:r>
            <a:endParaRPr sz="15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PM: “We’re going to give them cash handouts.”</a:t>
            </a:r>
            <a:endParaRPr sz="15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MO: “Cool. We don’t have any more questions.”</a:t>
            </a:r>
            <a:endParaRPr sz="15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PM: “Great.” </a:t>
            </a:r>
            <a:r>
              <a:rPr lang="en" sz="1500">
                <a:solidFill>
                  <a:srgbClr val="F5802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*</a:t>
            </a:r>
            <a:r>
              <a:rPr lang="en" sz="1500" u="sng">
                <a:solidFill>
                  <a:srgbClr val="F5802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starts timer</a:t>
            </a:r>
            <a:r>
              <a:rPr lang="en" sz="1500">
                <a:solidFill>
                  <a:srgbClr val="F5802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* </a:t>
            </a:r>
            <a:r>
              <a:rPr lang="en" sz="1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...</a:t>
            </a:r>
            <a:endParaRPr sz="15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Leader of the Opposition’s Constructive (LOC)</a:t>
            </a:r>
            <a:endParaRPr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8" name="Google Shape;278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9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8 minutes 30 seconds </a:t>
            </a:r>
            <a:r>
              <a:rPr lang="en" sz="2000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maximum</a:t>
            </a:r>
            <a:endParaRPr sz="2000"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If needed, give setup for opposition case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Same procedure as for PMC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Pause timer, give gov chance to ask questions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Give 2-3 arguments (~5 minutes)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Respond to PMC’s arguments (rest of time)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Member of Government (MG)</a:t>
            </a:r>
            <a:endParaRPr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4" name="Google Shape;284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9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8 minutes 30 seconds </a:t>
            </a:r>
            <a:r>
              <a:rPr lang="en" sz="2000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maximum</a:t>
            </a:r>
            <a:endParaRPr sz="2000"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Rebuild your case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The LO will have just given some responses: explain why they’re wrong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Optional: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Can add a bit of nuance/extra warranting/impacting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Respond to the opposition case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Optional: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add an extra argument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Member of Opposition (MO)</a:t>
            </a:r>
            <a:endParaRPr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0" name="Google Shape;290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9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8 minutes 30 seconds </a:t>
            </a:r>
            <a:r>
              <a:rPr lang="en" sz="2000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maximum</a:t>
            </a:r>
            <a:endParaRPr sz="2000"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Rebuild your case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The MG will have just given some responses: explain why they’re wrong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Optional: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Can add a bit of nuance/extra warranting/impacting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Respond to the opposition case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Add new responses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Defend the LO’s initial responses 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Optional: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add an extra argument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Leader of the Opposition’s Rebuttal (LOR)</a:t>
            </a:r>
            <a:endParaRPr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6" name="Google Shape;296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9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4 minutes 30 seconds </a:t>
            </a:r>
            <a:r>
              <a:rPr lang="en" sz="2000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maximum</a:t>
            </a:r>
            <a:endParaRPr sz="2000"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 new material except </a:t>
            </a:r>
            <a:r>
              <a:rPr lang="en" sz="20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weighing</a:t>
            </a:r>
            <a:endParaRPr sz="2000" b="1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Synthesize the round in the most favourable light for your team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Examples</a:t>
            </a:r>
            <a:endParaRPr sz="2000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“Gov argues X. Even if that’s true, our argument that Y is more important for 3 reasons…”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“Comparing our claims on this issue to theirs, you should believe ours because…”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Prime Minister’s Rebuttal (PMR)</a:t>
            </a:r>
            <a:endParaRPr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2" name="Google Shape;302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9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5 minutes 30 seconds </a:t>
            </a:r>
            <a:r>
              <a:rPr lang="en" sz="2000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maximum</a:t>
            </a:r>
            <a:endParaRPr sz="2000"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Only new material permitted is rebuttal to MO/LOR arguments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Synthesize the round in the most favourable light for your team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Also,</a:t>
            </a:r>
            <a:endParaRPr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8" name="Google Shape;308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More debate mechanics</a:t>
            </a:r>
            <a:endParaRPr b="1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58025"/>
                </a:solidFill>
                <a:latin typeface="Trebuchet MS"/>
                <a:ea typeface="Trebuchet MS"/>
                <a:cs typeface="Trebuchet MS"/>
                <a:sym typeface="Trebuchet MS"/>
              </a:rPr>
              <a:t>Flowing is how you can keep track of a round</a:t>
            </a:r>
            <a:endParaRPr>
              <a:solidFill>
                <a:srgbClr val="F5802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4" name="Google Shape;314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The method of taking notes during the debate</a:t>
            </a: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Use two sheets of paper -- one for the on-case and one for the off-case</a:t>
            </a: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 the paper vertically or horizontally and have each speech be a narrow column</a:t>
            </a: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Have responses be written next to the argument they’re responding to</a:t>
            </a: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Use two colors of pens to have it be easy to read</a:t>
            </a: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Use abbreviations -- you don’t have time to write out full words</a:t>
            </a: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Example Flow (On case) </a:t>
            </a:r>
            <a:endParaRPr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0" name="Google Shape;320;p52"/>
          <p:cNvSpPr/>
          <p:nvPr/>
        </p:nvSpPr>
        <p:spPr>
          <a:xfrm>
            <a:off x="646275" y="1341275"/>
            <a:ext cx="1849800" cy="3230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2"/>
          <p:cNvSpPr/>
          <p:nvPr/>
        </p:nvSpPr>
        <p:spPr>
          <a:xfrm>
            <a:off x="2496075" y="1341275"/>
            <a:ext cx="1849800" cy="3230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2"/>
          <p:cNvSpPr/>
          <p:nvPr/>
        </p:nvSpPr>
        <p:spPr>
          <a:xfrm>
            <a:off x="4345875" y="1341275"/>
            <a:ext cx="1849800" cy="3230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52"/>
          <p:cNvSpPr/>
          <p:nvPr/>
        </p:nvSpPr>
        <p:spPr>
          <a:xfrm>
            <a:off x="6195675" y="1341275"/>
            <a:ext cx="1849800" cy="3230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52"/>
          <p:cNvSpPr/>
          <p:nvPr/>
        </p:nvSpPr>
        <p:spPr>
          <a:xfrm>
            <a:off x="2141200" y="2025375"/>
            <a:ext cx="633300" cy="22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52"/>
          <p:cNvSpPr/>
          <p:nvPr/>
        </p:nvSpPr>
        <p:spPr>
          <a:xfrm>
            <a:off x="2141200" y="2571750"/>
            <a:ext cx="633300" cy="22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52"/>
          <p:cNvSpPr/>
          <p:nvPr/>
        </p:nvSpPr>
        <p:spPr>
          <a:xfrm>
            <a:off x="2141200" y="3546375"/>
            <a:ext cx="633300" cy="22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52"/>
          <p:cNvSpPr/>
          <p:nvPr/>
        </p:nvSpPr>
        <p:spPr>
          <a:xfrm>
            <a:off x="4093300" y="2025375"/>
            <a:ext cx="633300" cy="22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52"/>
          <p:cNvSpPr/>
          <p:nvPr/>
        </p:nvSpPr>
        <p:spPr>
          <a:xfrm>
            <a:off x="4093300" y="3546375"/>
            <a:ext cx="633300" cy="22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52"/>
          <p:cNvSpPr txBox="1"/>
          <p:nvPr/>
        </p:nvSpPr>
        <p:spPr>
          <a:xfrm>
            <a:off x="848975" y="1645325"/>
            <a:ext cx="1178100" cy="28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 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 2 </a:t>
            </a:r>
            <a:endParaRPr/>
          </a:p>
        </p:txBody>
      </p:sp>
      <p:sp>
        <p:nvSpPr>
          <p:cNvPr id="330" name="Google Shape;330;p52"/>
          <p:cNvSpPr txBox="1"/>
          <p:nvPr/>
        </p:nvSpPr>
        <p:spPr>
          <a:xfrm>
            <a:off x="2837975" y="1645325"/>
            <a:ext cx="1191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 </a:t>
            </a:r>
            <a:endParaRPr/>
          </a:p>
        </p:txBody>
      </p:sp>
      <p:sp>
        <p:nvSpPr>
          <p:cNvPr id="331" name="Google Shape;331;p52"/>
          <p:cNvSpPr txBox="1"/>
          <p:nvPr/>
        </p:nvSpPr>
        <p:spPr>
          <a:xfrm>
            <a:off x="4763625" y="1607300"/>
            <a:ext cx="1178100" cy="27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 </a:t>
            </a:r>
            <a:endParaRPr/>
          </a:p>
        </p:txBody>
      </p:sp>
      <p:sp>
        <p:nvSpPr>
          <p:cNvPr id="332" name="Google Shape;332;p52"/>
          <p:cNvSpPr txBox="1"/>
          <p:nvPr/>
        </p:nvSpPr>
        <p:spPr>
          <a:xfrm>
            <a:off x="6714600" y="1670650"/>
            <a:ext cx="11781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 </a:t>
            </a:r>
            <a:endParaRPr/>
          </a:p>
        </p:txBody>
      </p:sp>
      <p:sp>
        <p:nvSpPr>
          <p:cNvPr id="333" name="Google Shape;333;p52"/>
          <p:cNvSpPr/>
          <p:nvPr/>
        </p:nvSpPr>
        <p:spPr>
          <a:xfrm>
            <a:off x="6011513" y="2025375"/>
            <a:ext cx="633300" cy="22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2"/>
          <p:cNvSpPr/>
          <p:nvPr/>
        </p:nvSpPr>
        <p:spPr>
          <a:xfrm>
            <a:off x="6011513" y="3657600"/>
            <a:ext cx="633300" cy="22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Types of Debate</a:t>
            </a:r>
            <a:endParaRPr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3" name="Google Shape;213;p35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2603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5802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American Parliamentary (APDA)</a:t>
            </a:r>
            <a:endParaRPr sz="2000">
              <a:solidFill>
                <a:srgbClr val="F58025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Compete with a partner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2 teams per round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CASES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or </a:t>
            </a:r>
            <a:r>
              <a:rPr lang="en" sz="20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MOTIONS</a:t>
            </a:r>
            <a:endParaRPr sz="2000" b="1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No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evidence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4572000" y="10000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5802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British Parliamentary (BP)</a:t>
            </a:r>
            <a:endParaRPr sz="2000">
              <a:solidFill>
                <a:srgbClr val="F58025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Compete with a partner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4 teams per round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Only </a:t>
            </a:r>
            <a:r>
              <a:rPr lang="en" sz="20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MOTIONS</a:t>
            </a:r>
            <a:endParaRPr sz="2000" b="1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 evidence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15" name="Google Shape;2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900" y="3175225"/>
            <a:ext cx="2680500" cy="178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5"/>
          <p:cNvSpPr txBox="1"/>
          <p:nvPr/>
        </p:nvSpPr>
        <p:spPr>
          <a:xfrm>
            <a:off x="580325" y="3286063"/>
            <a:ext cx="2310900" cy="13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00">
                <a:solidFill>
                  <a:srgbClr val="FF9900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???</a:t>
            </a:r>
            <a:endParaRPr sz="8900">
              <a:solidFill>
                <a:srgbClr val="FF9900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Example Flow (Off case) </a:t>
            </a:r>
            <a:endParaRPr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924150" y="1341275"/>
            <a:ext cx="1849800" cy="3230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53"/>
          <p:cNvSpPr/>
          <p:nvPr/>
        </p:nvSpPr>
        <p:spPr>
          <a:xfrm>
            <a:off x="2773950" y="1341275"/>
            <a:ext cx="1849800" cy="3230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53"/>
          <p:cNvSpPr/>
          <p:nvPr/>
        </p:nvSpPr>
        <p:spPr>
          <a:xfrm>
            <a:off x="4623750" y="1341275"/>
            <a:ext cx="1849800" cy="3230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3"/>
          <p:cNvSpPr/>
          <p:nvPr/>
        </p:nvSpPr>
        <p:spPr>
          <a:xfrm>
            <a:off x="4093300" y="2025375"/>
            <a:ext cx="633300" cy="22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53"/>
          <p:cNvSpPr/>
          <p:nvPr/>
        </p:nvSpPr>
        <p:spPr>
          <a:xfrm>
            <a:off x="4093300" y="3546375"/>
            <a:ext cx="633300" cy="22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53"/>
          <p:cNvSpPr txBox="1"/>
          <p:nvPr/>
        </p:nvSpPr>
        <p:spPr>
          <a:xfrm>
            <a:off x="2837975" y="1645325"/>
            <a:ext cx="1191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 </a:t>
            </a:r>
            <a:endParaRPr/>
          </a:p>
        </p:txBody>
      </p:sp>
      <p:sp>
        <p:nvSpPr>
          <p:cNvPr id="346" name="Google Shape;346;p53"/>
          <p:cNvSpPr txBox="1"/>
          <p:nvPr/>
        </p:nvSpPr>
        <p:spPr>
          <a:xfrm>
            <a:off x="1260000" y="1626275"/>
            <a:ext cx="1178100" cy="27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 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 2</a:t>
            </a:r>
            <a:endParaRPr/>
          </a:p>
        </p:txBody>
      </p:sp>
      <p:sp>
        <p:nvSpPr>
          <p:cNvPr id="347" name="Google Shape;347;p53"/>
          <p:cNvSpPr txBox="1"/>
          <p:nvPr/>
        </p:nvSpPr>
        <p:spPr>
          <a:xfrm>
            <a:off x="4959600" y="1600925"/>
            <a:ext cx="11781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 </a:t>
            </a:r>
            <a:endParaRPr/>
          </a:p>
        </p:txBody>
      </p:sp>
      <p:sp>
        <p:nvSpPr>
          <p:cNvPr id="348" name="Google Shape;348;p53"/>
          <p:cNvSpPr/>
          <p:nvPr/>
        </p:nvSpPr>
        <p:spPr>
          <a:xfrm>
            <a:off x="2204663" y="2125500"/>
            <a:ext cx="633300" cy="22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3"/>
          <p:cNvSpPr/>
          <p:nvPr/>
        </p:nvSpPr>
        <p:spPr>
          <a:xfrm>
            <a:off x="2204663" y="3546375"/>
            <a:ext cx="633300" cy="22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"/>
          <p:cNvSpPr txBox="1">
            <a:spLocks noGrp="1"/>
          </p:cNvSpPr>
          <p:nvPr>
            <p:ph type="title"/>
          </p:nvPr>
        </p:nvSpPr>
        <p:spPr>
          <a:xfrm>
            <a:off x="311700" y="29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How are debates judged?</a:t>
            </a:r>
            <a:endParaRPr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55" name="Google Shape;355;p54"/>
          <p:cNvSpPr txBox="1">
            <a:spLocks noGrp="1"/>
          </p:cNvSpPr>
          <p:nvPr>
            <p:ph type="body" idx="1"/>
          </p:nvPr>
        </p:nvSpPr>
        <p:spPr>
          <a:xfrm>
            <a:off x="311700" y="914675"/>
            <a:ext cx="8297400" cy="3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The criteria for victory are up for success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What distribution of impacts we should care about?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What other moral principles matter?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Evaluate ONLY the argument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NOT “I think I agree with the gov”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NOT “I found this argument a bit implausible”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Will disregard blatantly untrue/underwarranted arguments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56" name="Google Shape;356;p54"/>
          <p:cNvSpPr txBox="1"/>
          <p:nvPr/>
        </p:nvSpPr>
        <p:spPr>
          <a:xfrm>
            <a:off x="311700" y="35257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Judges evaluate only the arguments -- they don’t judge based on their personal opinion or who sounds prettier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Judges are reasonable -- if you claim the sky is red, they aren’t going to give you credit for it even if the other team doesn’t respond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5"/>
          <p:cNvSpPr txBox="1">
            <a:spLocks noGrp="1"/>
          </p:cNvSpPr>
          <p:nvPr>
            <p:ph type="title"/>
          </p:nvPr>
        </p:nvSpPr>
        <p:spPr>
          <a:xfrm>
            <a:off x="1003650" y="2060539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58025"/>
                </a:solidFill>
                <a:latin typeface="Georgia"/>
                <a:ea typeface="Georgia"/>
                <a:cs typeface="Georgia"/>
                <a:sym typeface="Georgia"/>
              </a:rPr>
              <a:t>The End</a:t>
            </a:r>
            <a:endParaRPr sz="4800" b="1">
              <a:solidFill>
                <a:srgbClr val="F5802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5802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APDA/BP Motions</a:t>
            </a:r>
            <a:endParaRPr sz="3200">
              <a:solidFill>
                <a:srgbClr val="F58025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Somebody else tells you what to debate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Like tryouts, without the choice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You get </a:t>
            </a:r>
            <a:r>
              <a:rPr lang="en" sz="20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15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minutes to prepare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The government team has to debate the </a:t>
            </a:r>
            <a:r>
              <a:rPr lang="en" sz="2000" i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spirit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of the motion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body" idx="1"/>
          </p:nvPr>
        </p:nvSpPr>
        <p:spPr>
          <a:xfrm>
            <a:off x="4572000" y="863550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5802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APDA Cases</a:t>
            </a:r>
            <a:endParaRPr sz="3200">
              <a:solidFill>
                <a:srgbClr val="F58025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The government team chooses the topic (or “case”)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preparation time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The government team defines the boundaries of the debate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Examples of Motions</a:t>
            </a:r>
            <a:endParaRPr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8" name="Google Shape;228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This House believes that governments should abandon the strategy of "decapitation" in fighting terrorism.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This House regrets the idolization of people considered to be "geniuses".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This House would abolish the Olympic Games.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What are cases?</a:t>
            </a:r>
            <a:endParaRPr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4" name="Google Shape;234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9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Government chooses the motion/“case”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Also sets the scope of the debate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Can caveat where debate takes place, what opp has to defend, and what issues are up for debate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Can offer “opp choice”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Government has a burden to share the necessary information to debate the case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Opp gets no prep time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What does this look like?</a:t>
            </a:r>
            <a:endParaRPr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0" name="Google Shape;240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9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Government says case statement/necessary background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Q &amp; A with opposition team (timed)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What are you trying to achieve on opp?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Get info if you’re lost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Get government to clarify the extent of the debate/make concessions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Buy time to write your speech (</a:t>
            </a:r>
            <a:r>
              <a:rPr lang="en" sz="20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BAD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)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B Garamond"/>
              <a:buChar char="●"/>
            </a:pPr>
            <a:r>
              <a:rPr lang="en" sz="20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NOTE: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be careful!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Run anything… with a few restrictions! </a:t>
            </a:r>
            <a:endParaRPr sz="2900"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6" name="Google Shape;246;p40"/>
          <p:cNvSpPr txBox="1">
            <a:spLocks noGrp="1"/>
          </p:cNvSpPr>
          <p:nvPr>
            <p:ph type="body" idx="1"/>
          </p:nvPr>
        </p:nvSpPr>
        <p:spPr>
          <a:xfrm>
            <a:off x="175500" y="1144125"/>
            <a:ext cx="879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Char char="●"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Nothing “tight” -- obviously true statements, morally reprehensible opps, etc.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○"/>
            </a:pPr>
            <a:r>
              <a:rPr lang="en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Ex. Racism is bad, legalize marijuana, etc  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Char char="●"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Nothing too “spec” -- really specific facts that an opposition team could not reasonably be expected to know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○"/>
            </a:pPr>
            <a:r>
              <a:rPr lang="en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Nothing about a super obscure war, weird complicated physics, etc. 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Char char="●"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Nothing true in the status quo -- you cannot advocate for a policy that is already in place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○"/>
            </a:pPr>
            <a:r>
              <a:rPr lang="en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Ways around this are to think of a place that doesn’t have that policy 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○"/>
            </a:pPr>
            <a:r>
              <a:rPr lang="en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Abortion should be legal in Canada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How can you oppose - brief summary</a:t>
            </a:r>
            <a:endParaRPr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2" name="Google Shape;252;p41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29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EB Garamond"/>
              <a:buAutoNum type="arabicPeriod"/>
            </a:pPr>
            <a:r>
              <a:rPr lang="en" sz="1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Straight opp</a:t>
            </a:r>
            <a:endParaRPr sz="1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EB Garamond"/>
              <a:buAutoNum type="alphaLcPeriod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Defend the opposite of case statement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EB Garamond"/>
              <a:buAutoNum type="arabicPeriod"/>
            </a:pPr>
            <a:r>
              <a:rPr lang="en" sz="1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Counter-case</a:t>
            </a:r>
            <a:endParaRPr sz="1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EB Garamond"/>
              <a:buAutoNum type="alphaLcPeriod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Propose an alternative to the case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EB Garamond"/>
              <a:buAutoNum type="alphaLcPeriod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Is mutually exclusive from gov case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EB Garamond"/>
              <a:buAutoNum type="alphaLcPeriod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Is as or more plausible than the case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EB Garamond"/>
              <a:buAutoNum type="arabicPeriod"/>
            </a:pPr>
            <a:r>
              <a:rPr lang="en" sz="1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Tight call</a:t>
            </a:r>
            <a:endParaRPr sz="1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EB Garamond"/>
              <a:buAutoNum type="alphaLcPeriod"/>
            </a:pPr>
            <a:r>
              <a:rPr lang="en" sz="1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Claim motion is unopposable</a:t>
            </a:r>
            <a:endParaRPr sz="1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EB Garamond"/>
              <a:buAutoNum type="alphaLcPeriod"/>
            </a:pPr>
            <a:r>
              <a:rPr lang="en" sz="1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Function of two sides switch - you have to defend why that case is TOO winnable</a:t>
            </a:r>
            <a:endParaRPr sz="1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EB Garamond"/>
              <a:buAutoNum type="arabicPeriod"/>
            </a:pPr>
            <a:r>
              <a:rPr lang="en" sz="1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“Spec call”</a:t>
            </a:r>
            <a:endParaRPr sz="1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EB Garamond"/>
              <a:buAutoNum type="alphaLcPeriod"/>
            </a:pPr>
            <a:r>
              <a:rPr lang="en" sz="1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Applies to whole debate OR arguments</a:t>
            </a:r>
            <a:endParaRPr sz="1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58025"/>
                </a:solidFill>
                <a:latin typeface="EB Garamond"/>
                <a:ea typeface="EB Garamond"/>
                <a:cs typeface="EB Garamond"/>
                <a:sym typeface="EB Garamond"/>
              </a:rPr>
              <a:t>The structure of APDA case rounds</a:t>
            </a:r>
            <a:endParaRPr sz="2900" b="1">
              <a:solidFill>
                <a:srgbClr val="F5802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258" name="Google Shape;258;p42"/>
          <p:cNvGraphicFramePr/>
          <p:nvPr/>
        </p:nvGraphicFramePr>
        <p:xfrm>
          <a:off x="240438" y="118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{69F3B29E-0FBF-4D67-8403-27CB5975FCF6}</a:tableStyleId>
              </a:tblPr>
              <a:tblGrid>
                <a:gridCol w="439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Government</a:t>
                      </a:r>
                      <a:endParaRPr sz="1500" b="1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Opposition</a:t>
                      </a:r>
                      <a:endParaRPr sz="1500" b="1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i="1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Reading of case statement - 10 seconds - 1 min</a:t>
                      </a:r>
                      <a:endParaRPr sz="1500" i="1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i="1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Points of clarifications  (POCs)  - up to 15 mins</a:t>
                      </a:r>
                      <a:endParaRPr sz="1500" i="1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i="1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Points of clarifications (POCs) - up to 15 mins</a:t>
                      </a:r>
                      <a:endParaRPr sz="1500" i="1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Prime Minister Constructive (PMC) - 7 mins </a:t>
                      </a:r>
                      <a:r>
                        <a:rPr lang="en" sz="1500" i="1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+ 30 secs</a:t>
                      </a:r>
                      <a:endParaRPr sz="1500" i="1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Leader of the Opposition(LOC) - 8 mins </a:t>
                      </a:r>
                      <a:r>
                        <a:rPr lang="en" sz="1500" i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+ 30 secs</a:t>
                      </a:r>
                      <a:endParaRPr sz="15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Member of Government (MG) - 8 mins </a:t>
                      </a:r>
                      <a:r>
                        <a:rPr lang="en" sz="1500" i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+ 30 secs</a:t>
                      </a:r>
                      <a:endParaRPr sz="15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Member of the Opposition (MO) - 8 mins </a:t>
                      </a:r>
                      <a:r>
                        <a:rPr lang="en" sz="1500" i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+ 30 secs</a:t>
                      </a:r>
                      <a:endParaRPr sz="15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Leader of the Opposition (LOR) - 4 mins </a:t>
                      </a:r>
                      <a:r>
                        <a:rPr lang="en" sz="1500" i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+ 30 secs</a:t>
                      </a:r>
                      <a:endParaRPr sz="15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Prime Minister (PMR) - 5 mins </a:t>
                      </a:r>
                      <a:r>
                        <a:rPr lang="en" sz="1500" i="1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+ 30 secs</a:t>
                      </a:r>
                      <a:endParaRPr sz="15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FFFFFF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1200</Words>
  <Application>Microsoft Office PowerPoint</Application>
  <PresentationFormat>On-screen Show (16:9)</PresentationFormat>
  <Paragraphs>222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EB Garamond ExtraBold</vt:lpstr>
      <vt:lpstr>Georgia</vt:lpstr>
      <vt:lpstr>Trebuchet MS</vt:lpstr>
      <vt:lpstr>EB Garamond</vt:lpstr>
      <vt:lpstr>EB Garamond SemiBold</vt:lpstr>
      <vt:lpstr>Simple Dark</vt:lpstr>
      <vt:lpstr>Novice Bootcamp  Fall 2021 DAY 1</vt:lpstr>
      <vt:lpstr>Types of Debate</vt:lpstr>
      <vt:lpstr>PowerPoint Presentation</vt:lpstr>
      <vt:lpstr>Examples of Motions</vt:lpstr>
      <vt:lpstr>What are cases?</vt:lpstr>
      <vt:lpstr>What does this look like?</vt:lpstr>
      <vt:lpstr>Run anything… with a few restrictions! </vt:lpstr>
      <vt:lpstr>How can you oppose - brief summary</vt:lpstr>
      <vt:lpstr>The structure of APDA case rounds</vt:lpstr>
      <vt:lpstr>Prime Minister’s Constructive (PMC)</vt:lpstr>
      <vt:lpstr>Sample setup dialogues</vt:lpstr>
      <vt:lpstr>Leader of the Opposition’s Constructive (LOC)</vt:lpstr>
      <vt:lpstr>Member of Government (MG)</vt:lpstr>
      <vt:lpstr>Member of Opposition (MO)</vt:lpstr>
      <vt:lpstr>Leader of the Opposition’s Rebuttal (LOR)</vt:lpstr>
      <vt:lpstr>Prime Minister’s Rebuttal (PMR)</vt:lpstr>
      <vt:lpstr>Also,</vt:lpstr>
      <vt:lpstr>Flowing is how you can keep track of a round</vt:lpstr>
      <vt:lpstr>Example Flow (On case) </vt:lpstr>
      <vt:lpstr>Example Flow (Off case) </vt:lpstr>
      <vt:lpstr>How are debates judged? 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Novice Bootcamp  Fall 2021 DAY 1</dc:title>
  <cp:lastModifiedBy>Anubhav Agarwal</cp:lastModifiedBy>
  <cp:revision>1</cp:revision>
  <dcterms:modified xsi:type="dcterms:W3CDTF">2021-10-05T01:35:48Z</dcterms:modified>
</cp:coreProperties>
</file>